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77" r:id="rId2"/>
    <p:sldId id="372" r:id="rId3"/>
    <p:sldId id="338" r:id="rId4"/>
    <p:sldId id="359" r:id="rId5"/>
    <p:sldId id="361" r:id="rId6"/>
    <p:sldId id="367" r:id="rId7"/>
    <p:sldId id="360" r:id="rId8"/>
    <p:sldId id="362" r:id="rId9"/>
    <p:sldId id="363" r:id="rId10"/>
    <p:sldId id="364" r:id="rId11"/>
    <p:sldId id="340" r:id="rId12"/>
    <p:sldId id="357" r:id="rId13"/>
    <p:sldId id="326" r:id="rId14"/>
    <p:sldId id="341" r:id="rId15"/>
    <p:sldId id="342" r:id="rId16"/>
    <p:sldId id="343" r:id="rId17"/>
    <p:sldId id="328" r:id="rId18"/>
    <p:sldId id="344" r:id="rId19"/>
    <p:sldId id="345" r:id="rId20"/>
    <p:sldId id="349" r:id="rId21"/>
    <p:sldId id="346" r:id="rId22"/>
    <p:sldId id="368" r:id="rId23"/>
    <p:sldId id="370" r:id="rId24"/>
    <p:sldId id="281" r:id="rId25"/>
    <p:sldId id="282" r:id="rId26"/>
    <p:sldId id="300" r:id="rId27"/>
    <p:sldId id="283" r:id="rId28"/>
    <p:sldId id="306" r:id="rId29"/>
    <p:sldId id="278" r:id="rId30"/>
    <p:sldId id="285" r:id="rId31"/>
    <p:sldId id="284" r:id="rId32"/>
    <p:sldId id="287" r:id="rId33"/>
    <p:sldId id="288" r:id="rId34"/>
    <p:sldId id="289" r:id="rId35"/>
    <p:sldId id="292" r:id="rId36"/>
    <p:sldId id="302" r:id="rId37"/>
    <p:sldId id="3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81"/>
    <p:restoredTop sz="91412"/>
  </p:normalViewPr>
  <p:slideViewPr>
    <p:cSldViewPr snapToGrid="0" snapToObjects="1">
      <p:cViewPr varScale="1">
        <p:scale>
          <a:sx n="88" d="100"/>
          <a:sy n="88" d="100"/>
        </p:scale>
        <p:origin x="184"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29</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10/24/22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0.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5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hyperlink" Target="https://evobir.shinyapps.io/betta/" TargetMode="External"/><Relationship Id="rId5" Type="http://schemas.openxmlformats.org/officeDocument/2006/relationships/image" Target="../media/image29.png"/><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63140"/>
            <a:ext cx="12192000" cy="2331720"/>
          </a:xfrm>
          <a:solidFill>
            <a:schemeClr val="tx1"/>
          </a:solidFill>
        </p:spPr>
        <p:txBody>
          <a:bodyPr>
            <a:normAutofit/>
          </a:bodyPr>
          <a:lstStyle/>
          <a:p>
            <a:pPr algn="ctr"/>
            <a:r>
              <a:rPr lang="en-US" b="1" dirty="0">
                <a:solidFill>
                  <a:schemeClr val="bg1"/>
                </a:solidFill>
              </a:rPr>
              <a:t>ANOVA</a:t>
            </a:r>
            <a:br>
              <a:rPr lang="en-US" b="1" dirty="0">
                <a:solidFill>
                  <a:schemeClr val="bg1"/>
                </a:solidFill>
              </a:rPr>
            </a:br>
            <a:r>
              <a:rPr lang="en-US" b="1" dirty="0">
                <a:solidFill>
                  <a:schemeClr val="bg1"/>
                </a:solidFill>
              </a:rPr>
              <a:t>Analysis of Variance</a:t>
            </a:r>
          </a:p>
        </p:txBody>
      </p:sp>
    </p:spTree>
    <p:extLst>
      <p:ext uri="{BB962C8B-B14F-4D97-AF65-F5344CB8AC3E}">
        <p14:creationId xmlns:p14="http://schemas.microsoft.com/office/powerpoint/2010/main" val="228061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
        <p:nvSpPr>
          <p:cNvPr id="3" name="TextBox 2">
            <a:extLst>
              <a:ext uri="{FF2B5EF4-FFF2-40B4-BE49-F238E27FC236}">
                <a16:creationId xmlns:a16="http://schemas.microsoft.com/office/drawing/2014/main" id="{813C260C-06A3-0E99-3336-AAA4D5BC7901}"/>
              </a:ext>
            </a:extLst>
          </p:cNvPr>
          <p:cNvSpPr txBox="1"/>
          <p:nvPr/>
        </p:nvSpPr>
        <p:spPr>
          <a:xfrm>
            <a:off x="9709710" y="4938436"/>
            <a:ext cx="896720" cy="369332"/>
          </a:xfrm>
          <a:prstGeom prst="rect">
            <a:avLst/>
          </a:prstGeom>
          <a:noFill/>
        </p:spPr>
        <p:txBody>
          <a:bodyPr wrap="none" rtlCol="0">
            <a:spAutoFit/>
          </a:bodyPr>
          <a:lstStyle/>
          <a:p>
            <a:r>
              <a:rPr lang="en-US" dirty="0"/>
              <a:t>Go To R</a:t>
            </a:r>
          </a:p>
        </p:txBody>
      </p:sp>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Stats and Genetics/Evolution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543" y="3649744"/>
            <a:ext cx="6954462" cy="26966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543" y="1330831"/>
            <a:ext cx="6997447" cy="2098169"/>
          </a:xfrm>
          <a:prstGeom prst="rect">
            <a:avLst/>
          </a:prstGeom>
        </p:spPr>
      </p:pic>
      <p:sp>
        <p:nvSpPr>
          <p:cNvPr id="3" name="TextBox 2">
            <a:extLst>
              <a:ext uri="{FF2B5EF4-FFF2-40B4-BE49-F238E27FC236}">
                <a16:creationId xmlns:a16="http://schemas.microsoft.com/office/drawing/2014/main" id="{75EB6535-A9EF-064A-B143-2F60D95F35E2}"/>
              </a:ext>
            </a:extLst>
          </p:cNvPr>
          <p:cNvSpPr txBox="1"/>
          <p:nvPr/>
        </p:nvSpPr>
        <p:spPr>
          <a:xfrm>
            <a:off x="5680114" y="4234543"/>
            <a:ext cx="1058303"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Fisher 1921</a:t>
            </a:r>
          </a:p>
        </p:txBody>
      </p:sp>
    </p:spTree>
    <p:extLst>
      <p:ext uri="{BB962C8B-B14F-4D97-AF65-F5344CB8AC3E}">
        <p14:creationId xmlns:p14="http://schemas.microsoft.com/office/powerpoint/2010/main" val="2277949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3108543"/>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r>
              <a:rPr lang="en-US" sz="2800" dirty="0"/>
              <a:t>Use the </a:t>
            </a:r>
            <a:r>
              <a:rPr lang="en-US" sz="2800" dirty="0" err="1"/>
              <a:t>offspring.csv</a:t>
            </a:r>
            <a:r>
              <a:rPr lang="en-US" sz="2800" dirty="0"/>
              <a:t> file from the course website and determine whether XY and ZW systems have different numbers of male offspring.</a:t>
            </a:r>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3539430"/>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p:txBody>
      </p:sp>
      <p:sp>
        <p:nvSpPr>
          <p:cNvPr id="4" name="TextBox 3">
            <a:extLst>
              <a:ext uri="{FF2B5EF4-FFF2-40B4-BE49-F238E27FC236}">
                <a16:creationId xmlns:a16="http://schemas.microsoft.com/office/drawing/2014/main" id="{C74D8F36-3BF4-7CC3-EF59-2405CD25D4B5}"/>
              </a:ext>
            </a:extLst>
          </p:cNvPr>
          <p:cNvSpPr txBox="1"/>
          <p:nvPr/>
        </p:nvSpPr>
        <p:spPr>
          <a:xfrm>
            <a:off x="1789670" y="5498756"/>
            <a:ext cx="8612659" cy="646331"/>
          </a:xfrm>
          <a:prstGeom prst="rect">
            <a:avLst/>
          </a:prstGeom>
          <a:noFill/>
        </p:spPr>
        <p:txBody>
          <a:bodyPr wrap="square" rtlCol="0">
            <a:spAutoFit/>
          </a:bodyPr>
          <a:lstStyle/>
          <a:p>
            <a:r>
              <a:rPr lang="en-US" dirty="0"/>
              <a:t>The solution is to build a model that can describe the way that different variables make contributions to an observation.</a:t>
            </a:r>
          </a:p>
        </p:txBody>
      </p:sp>
    </p:spTree>
    <p:extLst>
      <p:ext uri="{BB962C8B-B14F-4D97-AF65-F5344CB8AC3E}">
        <p14:creationId xmlns:p14="http://schemas.microsoft.com/office/powerpoint/2010/main" val="235625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
        <p:nvSpPr>
          <p:cNvPr id="3" name="TextBox 2">
            <a:extLst>
              <a:ext uri="{FF2B5EF4-FFF2-40B4-BE49-F238E27FC236}">
                <a16:creationId xmlns:a16="http://schemas.microsoft.com/office/drawing/2014/main" id="{69B51930-19B9-54D1-9232-F96559886936}"/>
              </a:ext>
            </a:extLst>
          </p:cNvPr>
          <p:cNvSpPr txBox="1"/>
          <p:nvPr/>
        </p:nvSpPr>
        <p:spPr>
          <a:xfrm>
            <a:off x="5385356" y="5193418"/>
            <a:ext cx="1421287" cy="923330"/>
          </a:xfrm>
          <a:prstGeom prst="rect">
            <a:avLst/>
          </a:prstGeom>
          <a:noFill/>
        </p:spPr>
        <p:txBody>
          <a:bodyPr wrap="none" rtlCol="0">
            <a:spAutoFit/>
          </a:bodyPr>
          <a:lstStyle/>
          <a:p>
            <a:pPr algn="ctr"/>
            <a:r>
              <a:rPr lang="en-US" dirty="0"/>
              <a:t>Go to R</a:t>
            </a:r>
          </a:p>
          <a:p>
            <a:pPr algn="ctr"/>
            <a:endParaRPr lang="en-US" dirty="0"/>
          </a:p>
          <a:p>
            <a:pPr algn="ctr"/>
            <a:r>
              <a:rPr lang="en-US" dirty="0">
                <a:hlinkClick r:id="rId6"/>
              </a:rPr>
              <a:t>Betta models</a:t>
            </a:r>
            <a:endParaRPr lang="en-US" dirty="0"/>
          </a:p>
        </p:txBody>
      </p:sp>
    </p:spTree>
    <p:extLst>
      <p:ext uri="{BB962C8B-B14F-4D97-AF65-F5344CB8AC3E}">
        <p14:creationId xmlns:p14="http://schemas.microsoft.com/office/powerpoint/2010/main" val="662289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9291</TotalTime>
  <Words>1437</Words>
  <Application>Microsoft Macintosh PowerPoint</Application>
  <PresentationFormat>Widescreen</PresentationFormat>
  <Paragraphs>274</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Andale Mono</vt:lpstr>
      <vt:lpstr>Arial</vt:lpstr>
      <vt:lpstr>Calibri</vt:lpstr>
      <vt:lpstr>Calibri Light</vt:lpstr>
      <vt:lpstr>Cambria Math</vt:lpstr>
      <vt:lpstr>Times New Roman</vt:lpstr>
      <vt:lpstr>Office Theme</vt:lpstr>
      <vt:lpstr>ANOVA Analysis of Variance</vt:lpstr>
      <vt:lpstr>Stats and Genetics/Evolution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Assumptions of Linear Regression </vt:lpstr>
      <vt:lpstr>Common Problems</vt:lpstr>
      <vt:lpstr>Moving past simple models</vt:lpstr>
      <vt:lpstr>GLM and LM function in R</vt:lpstr>
      <vt:lpstr>R versus the math implied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134</cp:revision>
  <cp:lastPrinted>2019-02-15T17:09:11Z</cp:lastPrinted>
  <dcterms:created xsi:type="dcterms:W3CDTF">2018-01-03T17:15:04Z</dcterms:created>
  <dcterms:modified xsi:type="dcterms:W3CDTF">2022-10-24T23:30:45Z</dcterms:modified>
</cp:coreProperties>
</file>